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359" r:id="rId15"/>
    <p:sldId id="360" r:id="rId16"/>
    <p:sldId id="275" r:id="rId17"/>
    <p:sldId id="361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4" r:id="rId3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4F5D1-B631-4879-80F5-0C4325237CF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4BDB9-4140-40BD-B76E-BF6202EC8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610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3457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29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30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31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32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33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34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4BDB9-4140-40BD-B76E-BF6202EC8645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205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9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2555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666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426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417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5166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2477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519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0766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554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393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BFDAD-3D91-4CDB-A4CB-27B2738EEE2D}" type="datetimeFigureOut">
              <a:rPr lang="es-MX" smtClean="0"/>
              <a:t>04/09/2011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4AD9D-72B6-4458-A3B5-7136997493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588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CC4E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29750" cy="707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282478" y="3429000"/>
            <a:ext cx="4864793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6600" b="1" dirty="0">
                <a:solidFill>
                  <a:srgbClr val="FF0000"/>
                </a:solidFill>
              </a:rPr>
              <a:t>Abuso </a:t>
            </a:r>
            <a:r>
              <a:rPr lang="es-MX" sz="6600" b="1" dirty="0" smtClean="0">
                <a:solidFill>
                  <a:srgbClr val="FF0000"/>
                </a:solidFill>
              </a:rPr>
              <a:t>Sexual</a:t>
            </a:r>
          </a:p>
          <a:p>
            <a:pPr algn="ctr"/>
            <a:r>
              <a:rPr lang="es-MX" sz="6600" b="1" dirty="0" smtClean="0">
                <a:solidFill>
                  <a:srgbClr val="FF0000"/>
                </a:solidFill>
              </a:rPr>
              <a:t> </a:t>
            </a:r>
            <a:r>
              <a:rPr lang="es-MX" sz="6600" b="1" dirty="0">
                <a:solidFill>
                  <a:srgbClr val="FF0000"/>
                </a:solidFill>
              </a:rPr>
              <a:t>Infantil </a:t>
            </a:r>
            <a:endParaRPr lang="es-CL" sz="6600" dirty="0">
              <a:solidFill>
                <a:srgbClr val="FF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131840" y="6588060"/>
            <a:ext cx="315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www.orientando.webnode.com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4469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2828836"/>
            <a:ext cx="7344816" cy="175432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Características </a:t>
            </a:r>
            <a:r>
              <a:rPr lang="es-MX" sz="3600" b="1" dirty="0"/>
              <a:t>que constituyen factores de riesgo para la ocurrencia del Abuso Sexual Infantil: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2690336"/>
            <a:ext cx="7560840" cy="286232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/>
              <a:t>· Falta de educación sexual </a:t>
            </a:r>
          </a:p>
          <a:p>
            <a:r>
              <a:rPr lang="es-MX" sz="3600" b="1" dirty="0"/>
              <a:t>· Baja autoestima</a:t>
            </a:r>
          </a:p>
          <a:p>
            <a:r>
              <a:rPr lang="es-MX" sz="3600" b="1" dirty="0"/>
              <a:t>· Necesidad de afecto y/o atención</a:t>
            </a:r>
          </a:p>
          <a:p>
            <a:r>
              <a:rPr lang="es-MX" sz="3600" b="1" dirty="0"/>
              <a:t>· Niño o niña con actitud pasiva</a:t>
            </a:r>
          </a:p>
          <a:p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828836"/>
            <a:ext cx="8208912" cy="230832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/>
              <a:t>· Tendencia a la sumisión</a:t>
            </a:r>
          </a:p>
          <a:p>
            <a:r>
              <a:rPr lang="es-MX" sz="3600" b="1" dirty="0"/>
              <a:t>· Baja capacidad de toma de decisiones</a:t>
            </a:r>
          </a:p>
          <a:p>
            <a:r>
              <a:rPr lang="es-MX" sz="3600" b="1" dirty="0"/>
              <a:t>· Niño o niña en aislamiento</a:t>
            </a:r>
          </a:p>
          <a:p>
            <a:r>
              <a:rPr lang="es-MX" sz="3600" b="1" dirty="0"/>
              <a:t>· Timidez o retraimiento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65920" y="3105835"/>
            <a:ext cx="5814392" cy="175432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¿Quiénes </a:t>
            </a:r>
            <a:r>
              <a:rPr lang="es-MX" sz="3600" b="1" dirty="0"/>
              <a:t>abusan sexualmente de los niños </a:t>
            </a:r>
            <a:endParaRPr lang="es-MX" sz="3600" b="1" dirty="0" smtClean="0"/>
          </a:p>
          <a:p>
            <a:pPr algn="ctr"/>
            <a:r>
              <a:rPr lang="es-MX" sz="3600" b="1" dirty="0" smtClean="0"/>
              <a:t>y </a:t>
            </a:r>
            <a:r>
              <a:rPr lang="es-MX" sz="3600" b="1" dirty="0"/>
              <a:t>niñas? </a:t>
            </a:r>
            <a:endParaRPr lang="es-MX" sz="3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1844824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dirty="0"/>
              <a:t>No existe un perfil específico de un Abusador Sexual Infantil, sin embargo mayoritariamente </a:t>
            </a:r>
            <a:r>
              <a:rPr lang="es-MX" sz="3200" dirty="0" smtClean="0"/>
              <a:t>son personas </a:t>
            </a:r>
            <a:r>
              <a:rPr lang="es-MX" sz="3200" dirty="0"/>
              <a:t>de su propios </a:t>
            </a:r>
            <a:r>
              <a:rPr lang="es-MX" sz="3200" dirty="0" smtClean="0"/>
              <a:t>entorno</a:t>
            </a:r>
            <a:endParaRPr lang="es-MX" sz="3200" dirty="0"/>
          </a:p>
        </p:txBody>
      </p:sp>
      <p:sp>
        <p:nvSpPr>
          <p:cNvPr id="4" name="3 Rectángulo"/>
          <p:cNvSpPr/>
          <p:nvPr/>
        </p:nvSpPr>
        <p:spPr>
          <a:xfrm>
            <a:off x="413844" y="3573016"/>
            <a:ext cx="4607928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s-MX" sz="3600" b="1" dirty="0" smtClean="0"/>
              <a:t>Conocidos </a:t>
            </a:r>
            <a:r>
              <a:rPr lang="es-MX" sz="3600" b="1" dirty="0"/>
              <a:t>de la familia</a:t>
            </a:r>
            <a:endParaRPr lang="es-CL" sz="3600" b="1" dirty="0"/>
          </a:p>
        </p:txBody>
      </p:sp>
      <p:sp>
        <p:nvSpPr>
          <p:cNvPr id="6" name="5 Rectángulo"/>
          <p:cNvSpPr/>
          <p:nvPr/>
        </p:nvSpPr>
        <p:spPr>
          <a:xfrm>
            <a:off x="1151594" y="4365104"/>
            <a:ext cx="4500526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Vecinos</a:t>
            </a:r>
            <a:endParaRPr lang="es-CL" sz="3600" b="1" dirty="0"/>
          </a:p>
        </p:txBody>
      </p:sp>
      <p:sp>
        <p:nvSpPr>
          <p:cNvPr id="7" name="6 Rectángulo"/>
          <p:cNvSpPr/>
          <p:nvPr/>
        </p:nvSpPr>
        <p:spPr>
          <a:xfrm>
            <a:off x="1871674" y="5135126"/>
            <a:ext cx="4500526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/>
              <a:t>familiares</a:t>
            </a:r>
            <a:endParaRPr lang="es-CL" sz="3600" b="1" dirty="0"/>
          </a:p>
        </p:txBody>
      </p:sp>
      <p:sp>
        <p:nvSpPr>
          <p:cNvPr id="8" name="7 Rectángulo"/>
          <p:cNvSpPr/>
          <p:nvPr/>
        </p:nvSpPr>
        <p:spPr>
          <a:xfrm>
            <a:off x="2631436" y="5873790"/>
            <a:ext cx="4532852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Los </a:t>
            </a:r>
            <a:r>
              <a:rPr lang="es-MX" sz="3600" b="1" dirty="0"/>
              <a:t>propios padres</a:t>
            </a:r>
            <a:endParaRPr lang="es-CL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3131840" y="6516052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10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193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827584" y="2420888"/>
            <a:ext cx="7056784" cy="28623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es-MX" sz="3600" b="1" dirty="0"/>
          </a:p>
          <a:p>
            <a:pPr algn="ctr"/>
            <a:r>
              <a:rPr lang="es-MX" sz="3600" b="1" dirty="0"/>
              <a:t> Generalmente el abusador/a posee alguna relación de autoridad con el niño o niña, existiendo respeto, confianza y cercanía.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10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49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2690336"/>
            <a:ext cx="8136904" cy="230832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/>
              <a:t>En nuestra sociedad existen una serie de mitos que contribuyen a la </a:t>
            </a:r>
            <a:r>
              <a:rPr lang="es-MX" sz="3600" b="1" dirty="0" err="1"/>
              <a:t>invisibilización</a:t>
            </a:r>
            <a:r>
              <a:rPr lang="es-MX" sz="3600" b="1" dirty="0"/>
              <a:t> del Abuso Sexual Infantil, propiciando su emergencia y mantención.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3105835"/>
            <a:ext cx="7416824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Creencias </a:t>
            </a:r>
            <a:r>
              <a:rPr lang="es-MX" sz="3600" b="1" dirty="0"/>
              <a:t>erróneas que existen en relación al Abuso Sexual </a:t>
            </a:r>
            <a:r>
              <a:rPr lang="es-MX" sz="3600" b="1" dirty="0" smtClean="0"/>
              <a:t>Infantil </a:t>
            </a:r>
            <a:endParaRPr lang="es-MX" sz="3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123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2967335"/>
            <a:ext cx="7632848" cy="175432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i="1" dirty="0" smtClean="0"/>
              <a:t>1.   “El </a:t>
            </a:r>
            <a:r>
              <a:rPr lang="es-MX" sz="3600" b="1" i="1" dirty="0"/>
              <a:t>Abuso Sexual es sólo cuando ocurre una violación o penetración por parte del abusador/a.”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2132856"/>
            <a:ext cx="8280920" cy="39703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>
                <a:solidFill>
                  <a:srgbClr val="FF0000"/>
                </a:solidFill>
              </a:rPr>
              <a:t>Falso</a:t>
            </a:r>
            <a:r>
              <a:rPr lang="es-MX" sz="3600" b="1" dirty="0"/>
              <a:t>: El término Abuso </a:t>
            </a:r>
            <a:r>
              <a:rPr lang="es-MX" sz="3600" b="1" dirty="0" smtClean="0"/>
              <a:t>Sexual implica </a:t>
            </a:r>
            <a:r>
              <a:rPr lang="es-MX" sz="3600" b="1" dirty="0"/>
              <a:t>una serie de conductas de tipo sexual que se realizan con un niño o niña, dentro de las cuales se encuentra la violación, existiendo una serie de otras formas de abuso, todas ellas consideradas como Abuso Sexual.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2996952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b="1" dirty="0"/>
              <a:t>El Abuso Sexual Infantil es una realidad que convive con nosotros cotidianamente. </a:t>
            </a:r>
            <a:endParaRPr lang="es-MX" sz="3600" b="1" dirty="0" smtClean="0"/>
          </a:p>
          <a:p>
            <a:r>
              <a:rPr lang="es-MX" sz="3600" b="1" dirty="0" smtClean="0"/>
              <a:t>Muchos </a:t>
            </a:r>
            <a:r>
              <a:rPr lang="es-MX" sz="3600" b="1" dirty="0"/>
              <a:t>son los niños y niñas en nuestro país afectados por este grave problema, ya sea dentro de su núcleo familiar o fuera de él</a:t>
            </a:r>
            <a:r>
              <a:rPr lang="es-MX" sz="3600" b="1" dirty="0" smtClean="0"/>
              <a:t>. </a:t>
            </a:r>
            <a:endParaRPr lang="es-MX" sz="36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131840" y="6381328"/>
            <a:ext cx="315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www.orientando.webnode.com</a:t>
            </a:r>
            <a:endParaRPr lang="es-CL" dirty="0"/>
          </a:p>
        </p:txBody>
      </p:sp>
      <p:pic>
        <p:nvPicPr>
          <p:cNvPr id="7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0"/>
            <a:ext cx="9144000" cy="1226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61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3105835"/>
            <a:ext cx="7560840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i="1" dirty="0" smtClean="0"/>
              <a:t>2.   “El </a:t>
            </a:r>
            <a:r>
              <a:rPr lang="es-MX" sz="3600" b="1" i="1" dirty="0"/>
              <a:t>Abuso Sexual Infantil es poco frecuente o no existe”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4806" y="2420888"/>
            <a:ext cx="8064896" cy="39703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>
                <a:solidFill>
                  <a:srgbClr val="FF0000"/>
                </a:solidFill>
              </a:rPr>
              <a:t>Falso</a:t>
            </a:r>
            <a:r>
              <a:rPr lang="es-MX" sz="3600" b="1" dirty="0"/>
              <a:t>: El Abuso Sexual Infantil constituye una forma de maltrato infantil altamente frecuente en nuestra sociedad. No obstante, </a:t>
            </a:r>
            <a:r>
              <a:rPr lang="es-MX" sz="3600" b="1" dirty="0" smtClean="0"/>
              <a:t>las denuncias </a:t>
            </a:r>
            <a:r>
              <a:rPr lang="es-MX" sz="3600" b="1" dirty="0"/>
              <a:t>aún constituyan un porcentaje menor, comparado con el universo total de casos afectados por esta </a:t>
            </a:r>
            <a:r>
              <a:rPr lang="es-MX" sz="3600" b="1" dirty="0" smtClean="0"/>
              <a:t>problemática. 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3105835"/>
            <a:ext cx="5598368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i="1" dirty="0" smtClean="0"/>
              <a:t>3.   “Los </a:t>
            </a:r>
            <a:r>
              <a:rPr lang="es-MX" sz="3600" b="1" i="1" dirty="0"/>
              <a:t>Agresores Sexuales son enfermos mentales”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2050970"/>
            <a:ext cx="7488832" cy="39703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>
                <a:solidFill>
                  <a:srgbClr val="FF0000"/>
                </a:solidFill>
              </a:rPr>
              <a:t>Falso</a:t>
            </a:r>
            <a:r>
              <a:rPr lang="es-MX" sz="3600" b="1" dirty="0"/>
              <a:t>: </a:t>
            </a:r>
            <a:r>
              <a:rPr lang="es-MX" sz="3600" b="1" dirty="0" smtClean="0"/>
              <a:t>La </a:t>
            </a:r>
            <a:r>
              <a:rPr lang="es-MX" sz="3600" b="1" dirty="0"/>
              <a:t>mayoría de los abusadores/as sexuales, si bien presenta algún tipo de trastorno </a:t>
            </a:r>
            <a:r>
              <a:rPr lang="es-MX" sz="3600" b="1" dirty="0" smtClean="0"/>
              <a:t>psicológico, </a:t>
            </a:r>
            <a:r>
              <a:rPr lang="es-MX" sz="3600" b="1" dirty="0"/>
              <a:t>realiza los abusos en conciencia sin ningún estado de enajenación mental propio de alguna patología </a:t>
            </a:r>
            <a:r>
              <a:rPr lang="es-MX" sz="3600" b="1" dirty="0" smtClean="0"/>
              <a:t>psiquiátrica. 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19672" y="3244334"/>
            <a:ext cx="5087611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742950" indent="-742950" algn="ctr">
              <a:buAutoNum type="arabicPeriod" startAt="4"/>
            </a:pPr>
            <a:r>
              <a:rPr lang="es-MX" sz="3600" b="1" i="1" dirty="0" smtClean="0"/>
              <a:t>“Los </a:t>
            </a:r>
            <a:r>
              <a:rPr lang="es-MX" sz="3600" b="1" i="1" dirty="0"/>
              <a:t>Abusos Sexuales </a:t>
            </a:r>
            <a:endParaRPr lang="es-MX" sz="3600" b="1" i="1" dirty="0" smtClean="0"/>
          </a:p>
          <a:p>
            <a:pPr algn="ctr"/>
            <a:r>
              <a:rPr lang="es-MX" sz="3600" b="1" i="1" dirty="0" smtClean="0"/>
              <a:t>son </a:t>
            </a:r>
            <a:r>
              <a:rPr lang="es-MX" sz="3600" b="1" i="1" dirty="0"/>
              <a:t>fáciles de detectar”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1916832"/>
            <a:ext cx="7992888" cy="120032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>
                <a:solidFill>
                  <a:srgbClr val="FF0000"/>
                </a:solidFill>
              </a:rPr>
              <a:t>Falso</a:t>
            </a:r>
            <a:r>
              <a:rPr lang="es-MX" sz="3600" b="1" dirty="0" smtClean="0"/>
              <a:t>: Es muy difícil </a:t>
            </a:r>
            <a:r>
              <a:rPr lang="es-MX" sz="3600" b="1" dirty="0"/>
              <a:t>la identificación del </a:t>
            </a:r>
            <a:r>
              <a:rPr lang="es-MX" sz="3600" b="1" dirty="0" smtClean="0"/>
              <a:t>abuso. </a:t>
            </a:r>
            <a:endParaRPr lang="es-MX" sz="3600" b="1" dirty="0"/>
          </a:p>
        </p:txBody>
      </p:sp>
      <p:sp>
        <p:nvSpPr>
          <p:cNvPr id="3" name="2 Rectángulo"/>
          <p:cNvSpPr/>
          <p:nvPr/>
        </p:nvSpPr>
        <p:spPr>
          <a:xfrm>
            <a:off x="611560" y="3928988"/>
            <a:ext cx="7992888" cy="28623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s-MX" sz="3600" b="1" dirty="0" smtClean="0"/>
              <a:t>Miedo </a:t>
            </a:r>
            <a:r>
              <a:rPr lang="es-MX" sz="3600" b="1" dirty="0"/>
              <a:t>del niño o niña a </a:t>
            </a:r>
            <a:r>
              <a:rPr lang="es-MX" sz="3600" b="1" dirty="0" smtClean="0"/>
              <a:t>castigos.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s-MX" sz="3600" b="1" dirty="0" smtClean="0"/>
              <a:t>Amenazas </a:t>
            </a:r>
            <a:r>
              <a:rPr lang="es-MX" sz="3600" b="1" dirty="0"/>
              <a:t>del </a:t>
            </a:r>
            <a:r>
              <a:rPr lang="es-MX" sz="3600" b="1" dirty="0" smtClean="0"/>
              <a:t>abusador/a.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s-MX" sz="3600" b="1" dirty="0" smtClean="0"/>
              <a:t>Creencia </a:t>
            </a:r>
            <a:r>
              <a:rPr lang="es-MX" sz="3600" b="1" dirty="0"/>
              <a:t>del niño o niña de que no le van a creer o lo van a culpar de lo </a:t>
            </a:r>
            <a:r>
              <a:rPr lang="es-MX" sz="3600" b="1" dirty="0" smtClean="0"/>
              <a:t>sucedido.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635896" y="3284984"/>
            <a:ext cx="1500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600" b="1" dirty="0" smtClean="0">
                <a:solidFill>
                  <a:srgbClr val="FF0000"/>
                </a:solidFill>
              </a:rPr>
              <a:t>Causas</a:t>
            </a:r>
            <a:endParaRPr lang="es-CL" sz="3600" b="1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2967335"/>
            <a:ext cx="6984776" cy="230832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5.   “</a:t>
            </a:r>
            <a:r>
              <a:rPr lang="es-MX" sz="3600" b="1" i="1" dirty="0" smtClean="0"/>
              <a:t>Los </a:t>
            </a:r>
            <a:r>
              <a:rPr lang="es-MX" sz="3600" b="1" i="1" dirty="0"/>
              <a:t>niños o niñas generalmente mienten cuando señalan que están siendo víctimas de algún abuso”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2532960"/>
            <a:ext cx="7848872" cy="34163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>
                <a:solidFill>
                  <a:srgbClr val="FF0000"/>
                </a:solidFill>
              </a:rPr>
              <a:t>Falso</a:t>
            </a:r>
            <a:r>
              <a:rPr lang="es-MX" sz="3600" b="1" dirty="0"/>
              <a:t>: La conducta más natural de los niños o niñas es decir la verdad cuando algo les afecta o les está haciendo </a:t>
            </a:r>
            <a:r>
              <a:rPr lang="es-MX" sz="3600" b="1" dirty="0" smtClean="0"/>
              <a:t>daño. </a:t>
            </a:r>
            <a:r>
              <a:rPr lang="es-MX" sz="3600" b="1" dirty="0"/>
              <a:t>La probabilidad de que un niño o niña llegue a elaborar como fantasía una situación de Abuso Sexual es </a:t>
            </a:r>
            <a:r>
              <a:rPr lang="es-MX" sz="3600" b="1" dirty="0" smtClean="0"/>
              <a:t>bajísima</a:t>
            </a:r>
            <a:r>
              <a:rPr lang="es-MX" sz="3600" b="1" dirty="0"/>
              <a:t>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3105835"/>
            <a:ext cx="5760640" cy="175432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i="1" dirty="0" smtClean="0"/>
              <a:t>6.   “El </a:t>
            </a:r>
            <a:r>
              <a:rPr lang="es-MX" sz="3600" b="1" i="1" dirty="0"/>
              <a:t>Abuso Sexual Infantil ocurre sólo cuando hay pobreza”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2898810"/>
            <a:ext cx="7992888" cy="175432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>
                <a:solidFill>
                  <a:srgbClr val="FF0000"/>
                </a:solidFill>
              </a:rPr>
              <a:t>Falso</a:t>
            </a:r>
            <a:r>
              <a:rPr lang="es-MX" sz="3600" b="1" dirty="0"/>
              <a:t>: El Abuso Sexual Infantil ocurre en todas las clases sociales y todos los estratos socioculturales.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83768" y="1476073"/>
            <a:ext cx="6624955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MX" sz="3200" b="1" dirty="0"/>
              <a:t>1.1. ¿Qué es el Abuso Sexual Infantil? </a:t>
            </a:r>
            <a:endParaRPr lang="es-MX" sz="3200" dirty="0"/>
          </a:p>
        </p:txBody>
      </p:sp>
      <p:sp>
        <p:nvSpPr>
          <p:cNvPr id="3" name="2 Rectángulo"/>
          <p:cNvSpPr/>
          <p:nvPr/>
        </p:nvSpPr>
        <p:spPr>
          <a:xfrm>
            <a:off x="755576" y="2828836"/>
            <a:ext cx="7344816" cy="12003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Cualquier </a:t>
            </a:r>
            <a:r>
              <a:rPr lang="es-MX" sz="3600" b="1" dirty="0"/>
              <a:t>conducta de tipo sexual que se realice con un niño o </a:t>
            </a:r>
            <a:r>
              <a:rPr lang="es-MX" sz="3600" b="1" dirty="0" smtClean="0"/>
              <a:t>niña</a:t>
            </a:r>
            <a:r>
              <a:rPr lang="es-MX" sz="3600" b="1" dirty="0"/>
              <a:t>.</a:t>
            </a:r>
            <a:endParaRPr lang="es-MX" sz="3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7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476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54374" y="3244334"/>
            <a:ext cx="5137625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742950" indent="-742950">
              <a:buAutoNum type="arabicPeriod" startAt="7"/>
            </a:pPr>
            <a:r>
              <a:rPr lang="es-MX" sz="3600" b="1" i="1" dirty="0" smtClean="0"/>
              <a:t>“El </a:t>
            </a:r>
            <a:r>
              <a:rPr lang="es-MX" sz="3600" b="1" i="1" dirty="0"/>
              <a:t>Abuso Sexual es </a:t>
            </a:r>
            <a:endParaRPr lang="es-MX" sz="3600" b="1" i="1" dirty="0" smtClean="0"/>
          </a:p>
          <a:p>
            <a:r>
              <a:rPr lang="es-MX" sz="3600" b="1" i="1" dirty="0" smtClean="0"/>
              <a:t>provocado </a:t>
            </a:r>
            <a:r>
              <a:rPr lang="es-MX" sz="3600" b="1" i="1" dirty="0"/>
              <a:t>por la víctima”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15698" y="2132856"/>
            <a:ext cx="8280920" cy="34163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>
                <a:solidFill>
                  <a:srgbClr val="FF0000"/>
                </a:solidFill>
              </a:rPr>
              <a:t>Falso</a:t>
            </a:r>
            <a:r>
              <a:rPr lang="es-MX" sz="3600" b="1" dirty="0"/>
              <a:t>: Cualquier conducta del niño o niña que ha sido víctima de una situación de abuso puede ser entendida por el agresor/a como una provocación, como una forma de justificar su propio comportamiento.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03648" y="3105835"/>
            <a:ext cx="6120680" cy="175432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i="1" dirty="0" smtClean="0"/>
              <a:t>8.   “El </a:t>
            </a:r>
            <a:r>
              <a:rPr lang="es-MX" sz="3600" b="1" i="1" dirty="0"/>
              <a:t>Abuso Sexual Infantil ocurre en lugares solitarios y en la oscuridad”</a:t>
            </a:r>
            <a:endParaRPr lang="es-MX" sz="36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2132856"/>
            <a:ext cx="8208912" cy="34163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>
                <a:solidFill>
                  <a:srgbClr val="FF0000"/>
                </a:solidFill>
              </a:rPr>
              <a:t>Falso</a:t>
            </a:r>
            <a:r>
              <a:rPr lang="es-MX" sz="3600" b="1" dirty="0"/>
              <a:t>: La mayor parte de los Abusos Sexuales cuyas víctimas son niños o niñas son cometidos por personas conocidas</a:t>
            </a:r>
            <a:r>
              <a:rPr lang="es-MX" sz="3600" b="1" dirty="0" smtClean="0"/>
              <a:t>, </a:t>
            </a:r>
            <a:r>
              <a:rPr lang="es-MX" sz="3600" b="1" dirty="0"/>
              <a:t>y por tal generalmente ocurre en espacios familiares dentro de su entorno y a cualquier hora del día.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928224" y="3455129"/>
            <a:ext cx="556998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3200" b="1" i="1" dirty="0" smtClean="0"/>
              <a:t>Lorenzo Parra Romero</a:t>
            </a:r>
          </a:p>
          <a:p>
            <a:pPr algn="ctr"/>
            <a:r>
              <a:rPr lang="es-CL" sz="3200" b="1" i="1" dirty="0" smtClean="0"/>
              <a:t>Orientador</a:t>
            </a:r>
          </a:p>
          <a:p>
            <a:pPr algn="ctr"/>
            <a:r>
              <a:rPr lang="es-CL" sz="3200" b="1" i="1" dirty="0" smtClean="0"/>
              <a:t>orienta_lorenzo@hotmail.com</a:t>
            </a:r>
          </a:p>
          <a:p>
            <a:pPr algn="ctr"/>
            <a:r>
              <a:rPr lang="es-CL" sz="3200" b="1" i="1" dirty="0" smtClean="0"/>
              <a:t>www.orientando.webnode.com</a:t>
            </a:r>
            <a:endParaRPr lang="es-CL" sz="3200" b="1" i="1" dirty="0"/>
          </a:p>
        </p:txBody>
      </p:sp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5469031"/>
            <a:ext cx="7992888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 smtClean="0"/>
              <a:t>3</a:t>
            </a:r>
            <a:r>
              <a:rPr lang="es-MX" sz="3600" b="1" dirty="0"/>
              <a:t>. Incitación por parte del abusador/a </a:t>
            </a:r>
            <a:r>
              <a:rPr lang="es-MX" sz="3600" b="1" dirty="0" err="1"/>
              <a:t>a</a:t>
            </a:r>
            <a:r>
              <a:rPr lang="es-MX" sz="3600" b="1" dirty="0"/>
              <a:t> la </a:t>
            </a:r>
            <a:r>
              <a:rPr lang="es-MX" sz="3600" b="1" dirty="0" err="1"/>
              <a:t>tocación</a:t>
            </a:r>
            <a:r>
              <a:rPr lang="es-MX" sz="3600" b="1" dirty="0"/>
              <a:t> de sus propios genitales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148064" y="1435207"/>
            <a:ext cx="37571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b="1" dirty="0">
                <a:solidFill>
                  <a:srgbClr val="FF0000"/>
                </a:solidFill>
              </a:rPr>
              <a:t>Abuso Sexual Infantil</a:t>
            </a:r>
            <a:endParaRPr lang="es-CL" sz="3200" dirty="0">
              <a:solidFill>
                <a:srgbClr val="FF000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83568" y="2276872"/>
            <a:ext cx="7848872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/>
              <a:t>1. Tocación de genitales del niño o niña por parte del abusador/a.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683568" y="3596464"/>
            <a:ext cx="7848872" cy="175432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/>
              <a:t>2. Tocación de otras zonas del cuerpo del niño o niña por parte del abusador/a </a:t>
            </a:r>
          </a:p>
        </p:txBody>
      </p:sp>
      <p:pic>
        <p:nvPicPr>
          <p:cNvPr id="8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476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1988840"/>
            <a:ext cx="8352928" cy="175432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/>
              <a:t>4. Penetración vaginal o anal o intento de ella ya sea con sus propios genitales, con otras partes del cuerpo </a:t>
            </a:r>
            <a:r>
              <a:rPr lang="es-MX" sz="3600" b="1" dirty="0" smtClean="0"/>
              <a:t> </a:t>
            </a:r>
            <a:r>
              <a:rPr lang="es-MX" sz="3600" b="1" dirty="0"/>
              <a:t>o con </a:t>
            </a:r>
            <a:r>
              <a:rPr lang="es-MX" sz="3600" b="1" dirty="0" smtClean="0"/>
              <a:t>objetos</a:t>
            </a:r>
            <a:endParaRPr lang="es-MX" sz="3600" b="1" dirty="0"/>
          </a:p>
        </p:txBody>
      </p:sp>
      <p:sp>
        <p:nvSpPr>
          <p:cNvPr id="3" name="2 Rectángulo"/>
          <p:cNvSpPr/>
          <p:nvPr/>
        </p:nvSpPr>
        <p:spPr>
          <a:xfrm>
            <a:off x="539552" y="4293096"/>
            <a:ext cx="8352928" cy="175432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/>
              <a:t>5. Exposición de material pornográfico a un niño o niña (Ej.: revistas, películas, fotos)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7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9532" y="4941168"/>
            <a:ext cx="8424936" cy="12003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 smtClean="0"/>
              <a:t>8</a:t>
            </a:r>
            <a:r>
              <a:rPr lang="es-MX" sz="3600" b="1" dirty="0"/>
              <a:t>. Utilización del niño o niña en la elaboración de material pornográfico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539552" y="2060848"/>
            <a:ext cx="8136904" cy="12003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/>
              <a:t>6. Contacto </a:t>
            </a:r>
            <a:r>
              <a:rPr lang="es-MX" sz="3600" b="1" dirty="0" err="1"/>
              <a:t>bucogenital</a:t>
            </a:r>
            <a:r>
              <a:rPr lang="es-MX" sz="3600" b="1" dirty="0"/>
              <a:t> entre el abusador/a y el niño/a.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39552" y="3419063"/>
            <a:ext cx="8136904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/>
              <a:t>7. Exhibición de sus genitales por parte del abusador/a al niño o niña.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7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2132856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b="1" dirty="0"/>
              <a:t>Estas situaciones se pueden dar ya sea en forma conjunta, sólo una de ellas, o varias</a:t>
            </a:r>
            <a:r>
              <a:rPr lang="es-MX" sz="3600" b="1" dirty="0" smtClean="0"/>
              <a:t>.</a:t>
            </a:r>
          </a:p>
          <a:p>
            <a:endParaRPr lang="es-MX" sz="3600" b="1" dirty="0"/>
          </a:p>
          <a:p>
            <a:r>
              <a:rPr lang="es-MX" sz="3600" b="1" dirty="0"/>
              <a:t>Pueden ser efectuadas en un episodio único, en repetidas ocasiones o hasta en forma crónica por muchos años.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3105835"/>
            <a:ext cx="7488832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sz="3600" b="1" dirty="0"/>
              <a:t>1.2. ¿Qué tipo de niño o niña puede ser víctima de Abuso Sexual? </a:t>
            </a:r>
            <a:endParaRPr lang="es-MX" sz="36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765842"/>
            <a:ext cx="8136904" cy="230832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El </a:t>
            </a:r>
            <a:r>
              <a:rPr lang="es-MX" sz="3600" b="1" dirty="0"/>
              <a:t>abuso Sexual Infantil se da en todas las clases sociales, religiones, y niveles socioculturales, y afecta a niños y niñas de diferentes edades.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131840" y="6381328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/>
              <a:t>www.orientando.webnode.com</a:t>
            </a:r>
            <a:endParaRPr lang="es-CL" b="1" dirty="0"/>
          </a:p>
        </p:txBody>
      </p:sp>
      <p:pic>
        <p:nvPicPr>
          <p:cNvPr id="6" name="Picture 2" descr="C:\Users\Lorenzo\Desktop\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9"/>
          <a:stretch/>
        </p:blipFill>
        <p:spPr bwMode="auto">
          <a:xfrm>
            <a:off x="0" y="-1"/>
            <a:ext cx="9144000" cy="184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924</Words>
  <Application>Microsoft Office PowerPoint</Application>
  <PresentationFormat>Presentación en pantalla (4:3)</PresentationFormat>
  <Paragraphs>132</Paragraphs>
  <Slides>34</Slides>
  <Notes>34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Lorenzo</dc:creator>
  <cp:lastModifiedBy>Lorenzo</cp:lastModifiedBy>
  <cp:revision>27</cp:revision>
  <dcterms:created xsi:type="dcterms:W3CDTF">2010-08-17T20:45:20Z</dcterms:created>
  <dcterms:modified xsi:type="dcterms:W3CDTF">2011-09-04T20:40:08Z</dcterms:modified>
</cp:coreProperties>
</file>